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86" r:id="rId3"/>
    <p:sldId id="260" r:id="rId4"/>
    <p:sldId id="287" r:id="rId5"/>
    <p:sldId id="262" r:id="rId6"/>
    <p:sldId id="263" r:id="rId7"/>
    <p:sldId id="280" r:id="rId8"/>
    <p:sldId id="283" r:id="rId9"/>
    <p:sldId id="264" r:id="rId10"/>
    <p:sldId id="265" r:id="rId11"/>
    <p:sldId id="281" r:id="rId12"/>
    <p:sldId id="282" r:id="rId13"/>
    <p:sldId id="275" r:id="rId14"/>
    <p:sldId id="278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6" autoAdjust="0"/>
    <p:restoredTop sz="94660"/>
  </p:normalViewPr>
  <p:slideViewPr>
    <p:cSldViewPr>
      <p:cViewPr>
        <p:scale>
          <a:sx n="70" d="100"/>
          <a:sy n="70" d="100"/>
        </p:scale>
        <p:origin x="-120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744CB-E9C2-4AB8-B166-B30961980BC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A961F-B513-42FD-86A2-A566D4489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A961F-B513-42FD-86A2-A566D4489F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79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A961F-B513-42FD-86A2-A566D4489F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75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A961F-B513-42FD-86A2-A566D4489F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291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371600"/>
          </a:xfrm>
        </p:spPr>
        <p:txBody>
          <a:bodyPr>
            <a:noAutofit/>
          </a:bodyPr>
          <a:lstStyle/>
          <a:p>
            <a:pPr algn="ctr"/>
            <a:r>
              <a:rPr lang="bn-BD" sz="115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15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62050" y="2000250"/>
            <a:ext cx="7162800" cy="4495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7927"/>
            <a:ext cx="8153400" cy="1371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115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15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62050" y="2007177"/>
            <a:ext cx="7162800" cy="4495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565531"/>
      </p:ext>
    </p:extLst>
  </p:cSld>
  <p:clrMapOvr>
    <a:masterClrMapping/>
  </p:clrMapOvr>
  <p:transition spd="slow">
    <p:fad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89338"/>
            <a:ext cx="8496300" cy="825062"/>
          </a:xfrm>
        </p:spPr>
        <p:txBody>
          <a:bodyPr>
            <a:normAutofit/>
          </a:bodyPr>
          <a:lstStyle/>
          <a:p>
            <a:pPr algn="ctr"/>
            <a:r>
              <a:rPr lang="bn-BD" sz="2800" b="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BD" sz="2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ফল-১ </a:t>
            </a:r>
            <a:endParaRPr lang="en-US" sz="2800" b="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371600"/>
            <a:ext cx="3733800" cy="5181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76800" y="1371600"/>
            <a:ext cx="4038600" cy="5181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3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88579" y="1352550"/>
            <a:ext cx="3733800" cy="4572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062870" y="1200150"/>
            <a:ext cx="3733800" cy="4876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8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886712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বল </a:t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 দুর্ঘটনা বেশি  হওয়ার কারণ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1981200" y="1219200"/>
            <a:ext cx="1981200" cy="609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8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8037" y="381000"/>
            <a:ext cx="6959163" cy="914400"/>
          </a:xfrm>
        </p:spPr>
        <p:txBody>
          <a:bodyPr>
            <a:normAutofit/>
          </a:bodyPr>
          <a:lstStyle/>
          <a:p>
            <a:pPr algn="ctr"/>
            <a:r>
              <a:rPr lang="bn-BD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1760" y="3275366"/>
            <a:ext cx="1930840" cy="90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 কারণ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696444" y="3615742"/>
            <a:ext cx="341914" cy="1983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flipH="1">
            <a:off x="4429125" y="4350456"/>
            <a:ext cx="228600" cy="36671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/>
          <p:cNvSpPr/>
          <p:nvPr/>
        </p:nvSpPr>
        <p:spPr>
          <a:xfrm>
            <a:off x="2947986" y="3665748"/>
            <a:ext cx="390525" cy="29665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4337487" y="2819400"/>
            <a:ext cx="285750" cy="39676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338510" y="1752600"/>
            <a:ext cx="2528891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নিয়ম না মানা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45289" y="5029200"/>
            <a:ext cx="2622112" cy="838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অনাকাঙ্ক্ষিত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64166" y="3288571"/>
            <a:ext cx="2590800" cy="85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অসাবধানতা</a:t>
            </a:r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244663"/>
            <a:ext cx="2209800" cy="896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দৈবক্রমে</a:t>
            </a:r>
            <a:r>
              <a:rPr lang="bn-BD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2209800" y="228600"/>
            <a:ext cx="4724400" cy="11430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7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5" grpId="0" animBg="1"/>
      <p:bldP spid="36" grpId="0" animBg="1"/>
      <p:bldP spid="18" grpId="0" animBg="1"/>
      <p:bldP spid="28" grpId="0" animBg="1"/>
      <p:bldP spid="10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533400"/>
          </a:xfrm>
        </p:spPr>
        <p:txBody>
          <a:bodyPr>
            <a:no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924800" cy="4952999"/>
          </a:xfrm>
        </p:spPr>
        <p:txBody>
          <a:bodyPr>
            <a:normAutofit/>
          </a:bodyPr>
          <a:lstStyle/>
          <a:p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শরীরের আঘাতপ্রাপ্ত স্থানের নামগুলো খাতায় লিখ।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8440" y="1371600"/>
            <a:ext cx="3033558" cy="10424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38440" y="2590801"/>
            <a:ext cx="3033559" cy="8381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8440" y="3702753"/>
            <a:ext cx="3033559" cy="71684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38439" y="4720127"/>
            <a:ext cx="3033559" cy="89914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1447800"/>
            <a:ext cx="2247898" cy="789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মচকানো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2667000"/>
            <a:ext cx="2247898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সন্ধিচ্যুতি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399" y="3581398"/>
            <a:ext cx="2247900" cy="83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হাড়ভাঙ্গা</a:t>
            </a:r>
            <a:r>
              <a:rPr lang="bn-BD" sz="28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7399" y="4720127"/>
            <a:ext cx="2247900" cy="899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লিগামেন্ট ছিড়া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726437" y="4855485"/>
            <a:ext cx="1030822" cy="41258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662640" y="2758497"/>
            <a:ext cx="1094619" cy="41258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662640" y="1636241"/>
            <a:ext cx="1094619" cy="41258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694538" y="3702752"/>
            <a:ext cx="1030822" cy="41258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1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10" grpId="0" animBg="1"/>
      <p:bldP spid="22" grpId="0" animBg="1"/>
      <p:bldP spid="6" grpId="0" animBg="1"/>
      <p:bldP spid="13" grpId="0" animBg="1"/>
      <p:bldP spid="14" grpId="0" animBg="1"/>
      <p:bldP spid="18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7028" y="228600"/>
            <a:ext cx="7543800" cy="762000"/>
          </a:xfrm>
        </p:spPr>
        <p:txBody>
          <a:bodyPr>
            <a:noAutofit/>
          </a:bodyPr>
          <a:lstStyle/>
          <a:p>
            <a:pPr algn="ctr"/>
            <a:r>
              <a:rPr lang="bn-BD" sz="4000" b="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5400" b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440363"/>
          </a:xfrm>
        </p:spPr>
        <p:txBody>
          <a:bodyPr>
            <a:normAutofit fontScale="70000" lnSpcReduction="20000"/>
          </a:bodyPr>
          <a:lstStyle/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600200" lvl="6" indent="0">
              <a:buNone/>
            </a:pPr>
            <a:endParaRPr lang="bn-BD" dirty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B050"/>
              </a:solidFill>
            </a:endParaRPr>
          </a:p>
          <a:p>
            <a:pPr marL="2057400" lvl="6" indent="-457200">
              <a:buFont typeface="Wingdings" panose="05000000000000000000" pitchFamily="2" charset="2"/>
              <a:buChar char="q"/>
            </a:pPr>
            <a:r>
              <a:rPr lang="bn-BD" sz="33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 সাহায্যে নিচের প্রশ্নগুলোর উত্তর দাও</a:t>
            </a: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600200" lvl="6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bn-BD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 ওয়ার্মআপ কী? </a:t>
            </a:r>
          </a:p>
          <a:p>
            <a:pPr marL="109728" indent="0">
              <a:buNone/>
            </a:pPr>
            <a:r>
              <a:rPr lang="bn-BD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(খ) সন্ধিচ্যুতি কোন কোন স্থানে ঘটতে পারে।</a:t>
            </a:r>
          </a:p>
          <a:p>
            <a:pPr marL="109728" indent="0"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(গ) প্রাথমিক প্রতিবিধানকারী হিসাবে তোমার ভুমিকা কী </a:t>
            </a:r>
            <a:r>
              <a:rPr lang="bn-BD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  আলোকে ব্যাখ্যা কর ?        </a:t>
            </a:r>
          </a:p>
          <a:p>
            <a:pPr marL="109728" indent="0">
              <a:buNone/>
            </a:pPr>
            <a:r>
              <a:rPr lang="bn-BD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(ঘ)“খেলাধুলায় দুর্ঘটনা একটি স্বাভাবিক ব্যাপার ”   কথাটি বিশ্লেষণ কর?  </a:t>
            </a:r>
            <a:endParaRPr lang="bn-BD" dirty="0" smtClean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76400" y="1327400"/>
            <a:ext cx="1980586" cy="21778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186" y="1301125"/>
            <a:ext cx="2210414" cy="22040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6986" y="1327401"/>
            <a:ext cx="2362200" cy="21778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8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0" y="2438401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খেলাধুলার দুর্ঘটনা থেকে রক্ষা পাওয়ার উপায়গুলো বর্ণনা কর।</a:t>
            </a:r>
          </a:p>
        </p:txBody>
      </p:sp>
      <p:sp>
        <p:nvSpPr>
          <p:cNvPr id="4" name="Hexagon 3"/>
          <p:cNvSpPr/>
          <p:nvPr/>
        </p:nvSpPr>
        <p:spPr>
          <a:xfrm>
            <a:off x="2133600" y="914400"/>
            <a:ext cx="4876800" cy="13716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7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i="1" u="sng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8000" b="0" i="1" u="sng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0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7848600" cy="45601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799408"/>
      </p:ext>
    </p:extLst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172200"/>
          </a:xfrm>
        </p:spPr>
        <p:txBody>
          <a:bodyPr>
            <a:noAutofit/>
          </a:bodyPr>
          <a:lstStyle/>
          <a:p>
            <a:pPr marL="0" indent="0"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karunamoy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dash</a:t>
            </a:r>
            <a:b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পদবিঃ-  </a:t>
            </a:r>
            <a:r>
              <a:rPr lang="bn-BD" sz="1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BD" sz="1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আব্দুল ওহাব উচ্চ </a:t>
            </a:r>
            <a:r>
              <a:rPr lang="bn-BD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বিদালয় </a:t>
            </a:r>
            <a:r>
              <a:rPr lang="bn-BD" sz="1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নম্বরঃ-</a:t>
            </a:r>
            <a:r>
              <a:rPr lang="bn-BD" sz="1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০১৭১২৯১৭৯৩ </a:t>
            </a:r>
            <a:r>
              <a:rPr lang="en-US" sz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en-US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400" dirty="0">
                <a:solidFill>
                  <a:srgbClr val="FF0000"/>
                </a:solidFill>
              </a:rPr>
              <a:t/>
            </a:r>
            <a:br>
              <a:rPr lang="bn-BD" sz="1400" dirty="0">
                <a:solidFill>
                  <a:srgbClr val="FF0000"/>
                </a:solidFill>
              </a:rPr>
            </a:b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895600" y="381000"/>
            <a:ext cx="3505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/>
          </a:p>
        </p:txBody>
      </p:sp>
      <p:sp>
        <p:nvSpPr>
          <p:cNvPr id="3" name="Oval 2"/>
          <p:cNvSpPr/>
          <p:nvPr/>
        </p:nvSpPr>
        <p:spPr>
          <a:xfrm>
            <a:off x="762000" y="2743200"/>
            <a:ext cx="1752600" cy="20574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3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–পরিচিতি </a:t>
            </a:r>
            <a:endParaRPr lang="en-US" sz="54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 ৯ম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–শারীরিক শিক্ষা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দশম(দুর্ঘটনা)     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সংখা-৮০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6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0000"/>
          </a:bodyPr>
          <a:lstStyle/>
          <a:p>
            <a:pPr marL="1371600" lvl="3"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 দুর্ঘটনার কারণগুলো বলতে পারবে।</a:t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 দুর্ঘটনার প্রতিরোধের উপায় ব্যাখ্যা করতে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 কোন কোন ক্ষেত্রে দুর্ঘটনা ঘটতে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 তা বলতে পারবে।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bn-BD" sz="6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- পরিকল্পনা </a:t>
            </a:r>
            <a:endParaRPr lang="en-US" sz="60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3174322"/>
              </p:ext>
            </p:extLst>
          </p:nvPr>
        </p:nvGraphicFramePr>
        <p:xfrm>
          <a:off x="381000" y="1371600"/>
          <a:ext cx="8229600" cy="50430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9056"/>
                <a:gridCol w="1440744"/>
                <a:gridCol w="2971800"/>
                <a:gridCol w="1371600"/>
                <a:gridCol w="1676400"/>
              </a:tblGrid>
              <a:tr h="818555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ক্রমিক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 </a:t>
                      </a:r>
                      <a:endParaRPr lang="bn-BD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ধাপ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কার্যক্রম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সময়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26782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কুশল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বিনিময়,  শ্রেণিবিন্যাস ,  মনোযোগ আকর্ষণ ও পাঠ-ঘোষণা  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১+১+২+১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 +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চকবোর্ড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383">
                <a:tc rowSpan="3"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 ফল-১   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সংক্ষিপ্ত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 ও প্রদর্শন ।  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মিনিট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 + 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পাঠ্যবই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শিখন ফল-২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জোড়ায়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কাজ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মিনিট</a:t>
                      </a:r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শিখন ফল-৩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দলীয়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চকবোর্ড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কর্মপত্র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383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সৃজনশীল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</a:t>
                      </a:r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চকবোর্ড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383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 মিনিট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চকবোর্ড 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7847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সমাপ্ত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ধন্যবাদ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r>
                        <a:rPr lang="bn-BD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মিনিট </a:t>
                      </a:r>
                      <a:r>
                        <a:rPr lang="bn-BD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32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8534400" cy="1524000"/>
          </a:xfrm>
        </p:spPr>
        <p:txBody>
          <a:bodyPr>
            <a:normAutofit/>
          </a:bodyPr>
          <a:lstStyle/>
          <a:p>
            <a:pPr algn="ctr"/>
            <a:r>
              <a:rPr lang="bn-BD" sz="4800" b="0" u="sng" dirty="0" smtClean="0">
                <a:solidFill>
                  <a:srgbClr val="FF0000"/>
                </a:solidFill>
              </a:rPr>
              <a:t> </a:t>
            </a:r>
            <a:endParaRPr lang="en-US" sz="4800" b="0" u="sng" dirty="0">
              <a:solidFill>
                <a:srgbClr val="FF0000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33400" y="1270374"/>
            <a:ext cx="8862646" cy="48741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990600"/>
            <a:ext cx="8153400" cy="5153888"/>
            <a:chOff x="685800" y="990600"/>
            <a:chExt cx="8153400" cy="5153888"/>
          </a:xfrm>
        </p:grpSpPr>
        <p:sp>
          <p:nvSpPr>
            <p:cNvPr id="2" name="Rectangle 1"/>
            <p:cNvSpPr/>
            <p:nvPr/>
          </p:nvSpPr>
          <p:spPr>
            <a:xfrm>
              <a:off x="685800" y="990600"/>
              <a:ext cx="3619500" cy="515388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64723" y="990600"/>
              <a:ext cx="3874477" cy="515388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089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19870" y="1295400"/>
            <a:ext cx="4267200" cy="4267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1295400"/>
            <a:ext cx="4191000" cy="472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8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7696652"/>
              </p:ext>
            </p:extLst>
          </p:nvPr>
        </p:nvGraphicFramePr>
        <p:xfrm>
          <a:off x="3194050" y="3086100"/>
          <a:ext cx="2755900" cy="685800"/>
        </p:xfrm>
        <a:graphic>
          <a:graphicData uri="http://schemas.openxmlformats.org/presentationml/2006/ole">
            <p:oleObj spid="_x0000_s1173" name="Packager Shell Object" showAsIcon="1" r:id="rId3" imgW="2756520" imgH="6858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390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772400" cy="9144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66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1524000" y="2057401"/>
            <a:ext cx="6019800" cy="30480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 দুর্ঘটনা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1834</TotalTime>
  <Words>215</Words>
  <Application>Microsoft Office PowerPoint</Application>
  <PresentationFormat>On-screen Show (4:3)</PresentationFormat>
  <Paragraphs>103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Package</vt:lpstr>
      <vt:lpstr>স্বাগতম </vt:lpstr>
      <vt:lpstr>                       karunamoy dash                     পদবিঃ-  সহকারি শিক্ষক                          আব্দুল ওহাব উচ্চ বিদালয়                                                মোবাইল নম্বরঃ-   ০১৭১২৯১৭৯৩                                                      </vt:lpstr>
      <vt:lpstr>পাঠ –পরিচিতি </vt:lpstr>
      <vt:lpstr>                     শিখনফল   1.খেলাধুলার দুর্ঘটনার কারণগুলো বলতে পারবে। 2.খেলাধুলার দুর্ঘটনার প্রতিরোধের উপায় ব্যাখ্যা করতে       পারবে। 3.খেলাধুলার কোন কোন ক্ষেত্রে দুর্ঘটনা ঘটতে   পারে তা বলতে পারবে।    </vt:lpstr>
      <vt:lpstr>পাঠ - পরিকল্পনা </vt:lpstr>
      <vt:lpstr> </vt:lpstr>
      <vt:lpstr>Slide 7</vt:lpstr>
      <vt:lpstr>Slide 8</vt:lpstr>
      <vt:lpstr>              পাঠ    </vt:lpstr>
      <vt:lpstr>শিখনফল-১ </vt:lpstr>
      <vt:lpstr>Slide 11</vt:lpstr>
      <vt:lpstr>এবার বল  খেলাধুলায় দুর্ঘটনা বেশি  হওয়ার কারণ কী?</vt:lpstr>
      <vt:lpstr>  </vt:lpstr>
      <vt:lpstr>দলীয় কাজ </vt:lpstr>
      <vt:lpstr>মূল্যায়ন </vt:lpstr>
      <vt:lpstr>Slide 16</vt:lpstr>
      <vt:lpstr>ধন্যবাদ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মিজানুর রহমান সহকারী শিক্ষক স্র</dc:title>
  <dc:creator>TSS</dc:creator>
  <cp:lastModifiedBy>ASUS</cp:lastModifiedBy>
  <cp:revision>328</cp:revision>
  <dcterms:created xsi:type="dcterms:W3CDTF">2006-08-16T00:00:00Z</dcterms:created>
  <dcterms:modified xsi:type="dcterms:W3CDTF">2017-10-02T06:41:38Z</dcterms:modified>
</cp:coreProperties>
</file>